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83" r:id="rId7"/>
    <p:sldId id="258" r:id="rId8"/>
    <p:sldId id="259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6" r:id="rId19"/>
    <p:sldId id="284" r:id="rId20"/>
    <p:sldId id="274" r:id="rId21"/>
    <p:sldId id="286" r:id="rId22"/>
    <p:sldId id="285" r:id="rId23"/>
    <p:sldId id="287" r:id="rId24"/>
    <p:sldId id="292" r:id="rId25"/>
    <p:sldId id="275" r:id="rId26"/>
    <p:sldId id="276" r:id="rId27"/>
    <p:sldId id="277" r:id="rId28"/>
    <p:sldId id="288" r:id="rId29"/>
    <p:sldId id="289" r:id="rId30"/>
    <p:sldId id="290" r:id="rId31"/>
    <p:sldId id="278" r:id="rId32"/>
    <p:sldId id="282" r:id="rId33"/>
    <p:sldId id="279" r:id="rId34"/>
    <p:sldId id="291" r:id="rId35"/>
    <p:sldId id="281" r:id="rId3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78"/>
  </p:normalViewPr>
  <p:slideViewPr>
    <p:cSldViewPr snapToObjects="1">
      <p:cViewPr varScale="1">
        <p:scale>
          <a:sx n="131" d="100"/>
          <a:sy n="131" d="100"/>
        </p:scale>
        <p:origin x="42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Why is this happening now?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In</a:t>
            </a:r>
            <a:r>
              <a:rPr lang="en-US" baseline="0" dirty="0"/>
              <a:t> previous years we enjoyed a doubling of clock rate every 18 months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Frustrating to computer buyers but great for HPC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/>
              <a:t>(Technically, </a:t>
            </a:r>
            <a:r>
              <a:rPr lang="en-US" baseline="0" noProof="0" dirty="0"/>
              <a:t>it’s </a:t>
            </a:r>
            <a:r>
              <a:rPr lang="en-US" baseline="0" noProof="0" dirty="0" err="1"/>
              <a:t>Dennard</a:t>
            </a:r>
            <a:r>
              <a:rPr lang="en-US" baseline="0" noProof="0" dirty="0"/>
              <a:t> scaling, that power in transistors drops as they shrink, that is dead</a:t>
            </a:r>
            <a:r>
              <a:rPr lang="fr-FR" baseline="0" dirty="0"/>
              <a:t>.)</a:t>
            </a:r>
            <a:endParaRPr lang="en-US" baseline="0" dirty="0"/>
          </a:p>
          <a:p>
            <a:pPr marL="171450" lvl="0" indent="-171450">
              <a:buFont typeface="Arial"/>
              <a:buChar char="•"/>
            </a:pPr>
            <a:r>
              <a:rPr lang="en-US" dirty="0"/>
              <a:t>Now,</a:t>
            </a:r>
            <a:r>
              <a:rPr lang="en-US" baseline="0" dirty="0"/>
              <a:t> clock rates have leveled off at 2-4 GHz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Manufactures compensate by adding more cores, more parallelism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02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24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7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76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The source code of Marching Cubes in three different packages. Case tables removed (all essentially the same).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CUDA</a:t>
            </a:r>
            <a:r>
              <a:rPr lang="en-US" baseline="0" dirty="0"/>
              <a:t> SDK: </a:t>
            </a:r>
            <a:r>
              <a:rPr lang="en-US" baseline="0" dirty="0" err="1"/>
              <a:t>marchingCubes_kernel.cu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VTK-m: </a:t>
            </a:r>
            <a:r>
              <a:rPr lang="en-US" baseline="0" dirty="0" err="1"/>
              <a:t>IsosurfaceUniformGrid.h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95388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86400"/>
            <a:ext cx="9144000" cy="2286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410200"/>
            <a:ext cx="9144000" cy="571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2628900"/>
            <a:ext cx="8228489" cy="616743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3245643"/>
            <a:ext cx="8228489" cy="1809834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04801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445294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 userDrawn="1"/>
        </p:nvSpPr>
        <p:spPr>
          <a:xfrm>
            <a:off x="2857203" y="5104626"/>
            <a:ext cx="6237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97575" algn="r"/>
              </a:tabLst>
              <a:defRPr/>
            </a:pPr>
            <a:r>
              <a:rPr lang="en-US" sz="6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	SAND NO. </a:t>
            </a:r>
            <a:r>
              <a:rPr lang="de-DE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2018-</a:t>
            </a:r>
            <a:r>
              <a:rPr lang="is-I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0480</a:t>
            </a:r>
            <a:r>
              <a:rPr lang="de-DE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de-DE" sz="6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PE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3" name="Picture 22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" y="5134737"/>
            <a:ext cx="981012" cy="246888"/>
          </a:xfrm>
          <a:prstGeom prst="rect">
            <a:avLst/>
          </a:prstGeom>
        </p:spPr>
      </p:pic>
      <p:pic>
        <p:nvPicPr>
          <p:cNvPr id="24" name="Picture 23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0" y="5134737"/>
            <a:ext cx="888456" cy="246888"/>
          </a:xfrm>
          <a:prstGeom prst="rect">
            <a:avLst/>
          </a:prstGeom>
        </p:spPr>
      </p:pic>
      <p:pic>
        <p:nvPicPr>
          <p:cNvPr id="26" name="Picture 25" descr="ccr-logo-white-transparent-background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50" y="5067300"/>
            <a:ext cx="791359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43756"/>
            <a:ext cx="8991600" cy="4933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98" y="2283619"/>
            <a:ext cx="7772400" cy="1021556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98" y="3305175"/>
            <a:ext cx="7772400" cy="112514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43757"/>
            <a:ext cx="4419600" cy="4933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43757"/>
            <a:ext cx="4419600" cy="4933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743756"/>
            <a:ext cx="4421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223578"/>
            <a:ext cx="4421188" cy="4453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4764"/>
            <a:ext cx="4422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24584"/>
            <a:ext cx="4422775" cy="445231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4889499"/>
            <a:ext cx="2895600" cy="2135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"/>
            <a:ext cx="8077200" cy="74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43756"/>
            <a:ext cx="8991600" cy="493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6" descr="SNL_Stacked_White.png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3225" y="133350"/>
            <a:ext cx="914400" cy="35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5">
              <a:lumMod val="20000"/>
              <a:lumOff val="80000"/>
            </a:schemeClr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60000"/>
            <a:lumOff val="40000"/>
          </a:schemeClr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Relationship Id="rId9" Type="http://schemas.openxmlformats.org/officeDocument/2006/relationships/image" Target="../media/image22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1" y="2628900"/>
            <a:ext cx="8381999" cy="616743"/>
          </a:xfrm>
        </p:spPr>
        <p:txBody>
          <a:bodyPr/>
          <a:lstStyle/>
          <a:p>
            <a:r>
              <a:rPr lang="en-US" dirty="0"/>
              <a:t>Using VTK-m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1" y="3245643"/>
            <a:ext cx="8381999" cy="1809834"/>
          </a:xfrm>
        </p:spPr>
        <p:txBody>
          <a:bodyPr/>
          <a:lstStyle/>
          <a:p>
            <a:r>
              <a:rPr lang="en-US" dirty="0"/>
              <a:t>Kenneth Moreland  </a:t>
            </a:r>
            <a:r>
              <a:rPr lang="en-US" sz="1800" dirty="0"/>
              <a:t>Sandia National Laboratories</a:t>
            </a:r>
          </a:p>
          <a:p>
            <a:r>
              <a:rPr lang="en-US" sz="1800" dirty="0"/>
              <a:t>with contributions from Dave Pugmire and the rest of the VTK-m team</a:t>
            </a:r>
            <a:endParaRPr lang="en-US" dirty="0"/>
          </a:p>
          <a:p>
            <a:r>
              <a:rPr lang="en-US" sz="2000" dirty="0"/>
              <a:t>February 5, 2018</a:t>
            </a:r>
          </a:p>
        </p:txBody>
      </p:sp>
      <p:pic>
        <p:nvPicPr>
          <p:cNvPr id="4" name="Picture 3" descr="Screen shot 2017-03-07 at 6.34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7301"/>
            <a:ext cx="1423192" cy="1371596"/>
          </a:xfrm>
          <a:prstGeom prst="rect">
            <a:avLst/>
          </a:prstGeom>
        </p:spPr>
      </p:pic>
      <p:pic>
        <p:nvPicPr>
          <p:cNvPr id="5" name="Picture 4" descr="Screen shot 2017-03-06 at 8.0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87" y="1257301"/>
            <a:ext cx="2996641" cy="1371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74" y="1257301"/>
            <a:ext cx="1500549" cy="1371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3" t="3813" r="11842" b="6164"/>
          <a:stretch/>
        </p:blipFill>
        <p:spPr>
          <a:xfrm rot="16200000">
            <a:off x="7737723" y="1222597"/>
            <a:ext cx="1371573" cy="1440981"/>
          </a:xfrm>
          <a:prstGeom prst="rect">
            <a:avLst/>
          </a:prstGeom>
        </p:spPr>
      </p:pic>
      <p:pic>
        <p:nvPicPr>
          <p:cNvPr id="10" name="Picture 9" descr="Entropy_compress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22" y="1257301"/>
            <a:ext cx="1464258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Reader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Rendering</a:t>
            </a:r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0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 use tools like ParaView, </a:t>
            </a:r>
            <a:r>
              <a:rPr lang="en-US" sz="3200" dirty="0" err="1"/>
              <a:t>VisIt</a:t>
            </a:r>
            <a:r>
              <a:rPr lang="en-US" sz="3200" dirty="0"/>
              <a:t>, Catalyst, </a:t>
            </a:r>
            <a:r>
              <a:rPr lang="en-US" sz="3200" dirty="0" err="1"/>
              <a:t>Libsim</a:t>
            </a:r>
            <a:r>
              <a:rPr lang="en-US" sz="3200" dirty="0"/>
              <a:t>, ASCENT, etc.</a:t>
            </a:r>
          </a:p>
          <a:p>
            <a:endParaRPr lang="en-US" sz="3200" dirty="0"/>
          </a:p>
          <a:p>
            <a:r>
              <a:rPr lang="en-US" sz="3200" dirty="0"/>
              <a:t>I develop software that uses (or will use) visualization libraries.</a:t>
            </a:r>
          </a:p>
          <a:p>
            <a:endParaRPr lang="en-US" sz="3200" dirty="0"/>
          </a:p>
          <a:p>
            <a:r>
              <a:rPr lang="en-US" sz="3200" dirty="0"/>
              <a:t>I develop visualization software and want to make the leap to many-core devices.</a:t>
            </a:r>
          </a:p>
        </p:txBody>
      </p:sp>
    </p:spTree>
    <p:extLst>
      <p:ext uri="{BB962C8B-B14F-4D97-AF65-F5344CB8AC3E}">
        <p14:creationId xmlns:p14="http://schemas.microsoft.com/office/powerpoint/2010/main" val="8307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tools like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</a:t>
            </a:r>
          </a:p>
        </p:txBody>
      </p:sp>
    </p:spTree>
    <p:extLst>
      <p:ext uri="{BB962C8B-B14F-4D97-AF65-F5344CB8AC3E}">
        <p14:creationId xmlns:p14="http://schemas.microsoft.com/office/powerpoint/2010/main" val="32745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Reader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Rendering</a:t>
            </a:r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 descr="Shuttle2.png"/>
          <p:cNvPicPr>
            <a:picLocks noChangeAspect="1"/>
          </p:cNvPicPr>
          <p:nvPr/>
        </p:nvPicPr>
        <p:blipFill>
          <a:blip r:embed="rId2"/>
          <a:srcRect t="-4340" b="-4340"/>
          <a:stretch>
            <a:fillRect/>
          </a:stretch>
        </p:blipFill>
        <p:spPr bwMode="auto">
          <a:xfrm>
            <a:off x="-3890" y="-114300"/>
            <a:ext cx="2727473" cy="185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0" y="2161674"/>
            <a:ext cx="2190750" cy="1752600"/>
          </a:xfrm>
          <a:prstGeom prst="rect">
            <a:avLst/>
          </a:prstGeom>
        </p:spPr>
      </p:pic>
      <p:pic>
        <p:nvPicPr>
          <p:cNvPr id="4" name="Picture 3" descr="ParaView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62100"/>
            <a:ext cx="1752600" cy="40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76315"/>
            <a:ext cx="1066800" cy="495969"/>
          </a:xfrm>
          <a:prstGeom prst="rect">
            <a:avLst/>
          </a:prstGeom>
        </p:spPr>
      </p:pic>
      <p:pic>
        <p:nvPicPr>
          <p:cNvPr id="6" name="Picture 5" descr="PV_Cataly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" y="4657283"/>
            <a:ext cx="2624234" cy="952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Reader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Rendering</a:t>
            </a:r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971800" y="18669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514600" y="2324100"/>
            <a:ext cx="1143000" cy="1353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2476500"/>
            <a:ext cx="1219200" cy="2438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PV_Catalyst.png">
            <a:extLst>
              <a:ext uri="{FF2B5EF4-FFF2-40B4-BE49-F238E27FC236}">
                <a16:creationId xmlns:a16="http://schemas.microsoft.com/office/drawing/2014/main" xmlns="" id="{AACC90F4-D1E5-4590-9B38-1ECC331DE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92" y="1128964"/>
            <a:ext cx="1645920" cy="597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61" y="1927262"/>
            <a:ext cx="2110702" cy="82317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8E9B9356-51EF-4E13-A331-806B79819927}"/>
              </a:ext>
            </a:extLst>
          </p:cNvPr>
          <p:cNvGrpSpPr/>
          <p:nvPr/>
        </p:nvGrpSpPr>
        <p:grpSpPr>
          <a:xfrm>
            <a:off x="3809801" y="593771"/>
            <a:ext cx="2706066" cy="1667795"/>
            <a:chOff x="5078412" y="411480"/>
            <a:chExt cx="3607148" cy="2223148"/>
          </a:xfrm>
        </p:grpSpPr>
        <p:pic>
          <p:nvPicPr>
            <p:cNvPr id="6" name="Content Placeholder 7" descr="Shuttle2.png"/>
            <p:cNvPicPr>
              <a:picLocks noChangeAspect="1"/>
            </p:cNvPicPr>
            <p:nvPr/>
          </p:nvPicPr>
          <p:blipFill>
            <a:blip r:embed="rId5"/>
            <a:srcRect t="-4340" b="-4340"/>
            <a:stretch>
              <a:fillRect/>
            </a:stretch>
          </p:blipFill>
          <p:spPr bwMode="auto">
            <a:xfrm>
              <a:off x="5114732" y="411480"/>
              <a:ext cx="3272967" cy="2223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ParaView_whit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412" y="1705935"/>
              <a:ext cx="3607148" cy="8429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4094575" y="2251641"/>
            <a:ext cx="2131652" cy="1577752"/>
            <a:chOff x="1272460" y="2943058"/>
            <a:chExt cx="2367885" cy="17526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13" name="TextBox 12"/>
          <p:cNvSpPr txBox="1"/>
          <p:nvPr/>
        </p:nvSpPr>
        <p:spPr>
          <a:xfrm>
            <a:off x="1760810" y="2151910"/>
            <a:ext cx="1208729" cy="554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1" b="1" dirty="0" err="1"/>
              <a:t>Libsim</a:t>
            </a:r>
            <a:endParaRPr lang="en-US" sz="3001" b="1" dirty="0"/>
          </a:p>
        </p:txBody>
      </p:sp>
      <p:sp>
        <p:nvSpPr>
          <p:cNvPr id="14" name="Rectangle 13"/>
          <p:cNvSpPr/>
          <p:nvPr/>
        </p:nvSpPr>
        <p:spPr>
          <a:xfrm>
            <a:off x="-78044" y="625187"/>
            <a:ext cx="1014357" cy="34587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2161" dirty="0"/>
              <a:t>Simulations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23681" y="292703"/>
            <a:ext cx="20915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1"/>
                </a:solidFill>
              </a:rPr>
              <a:t>GUI / Parallel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7763" y="1416946"/>
            <a:ext cx="1768433" cy="466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1"/>
                </a:solidFill>
              </a:rPr>
              <a:t>Base Vis Library</a:t>
            </a:r>
          </a:p>
          <a:p>
            <a:pPr algn="ctr"/>
            <a:r>
              <a:rPr lang="en-US" sz="1080" dirty="0">
                <a:solidFill>
                  <a:schemeClr val="accent1"/>
                </a:solidFill>
              </a:rPr>
              <a:t>(Algorithm Implementation)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056383" y="1691338"/>
            <a:ext cx="951103" cy="34298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5816586" y="2445913"/>
            <a:ext cx="1190899" cy="9873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37581" y="512091"/>
            <a:ext cx="1415773" cy="466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1"/>
                </a:solidFill>
              </a:rPr>
              <a:t>In Situ Vis Library</a:t>
            </a:r>
          </a:p>
          <a:p>
            <a:pPr algn="ctr"/>
            <a:r>
              <a:rPr lang="en-US" sz="1080" dirty="0">
                <a:solidFill>
                  <a:schemeClr val="accent1"/>
                </a:solidFill>
              </a:rPr>
              <a:t>(Integration with </a:t>
            </a:r>
            <a:r>
              <a:rPr lang="en-US" sz="1080" dirty="0" err="1">
                <a:solidFill>
                  <a:schemeClr val="accent1"/>
                </a:solidFill>
              </a:rPr>
              <a:t>Sim</a:t>
            </a:r>
            <a:r>
              <a:rPr lang="en-US" sz="108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6" name="Straight Arrow Connector 25"/>
          <p:cNvCxnSpPr>
            <a:cxnSpLocks/>
            <a:stCxn id="6" idx="1"/>
            <a:endCxn id="33" idx="3"/>
          </p:cNvCxnSpPr>
          <p:nvPr/>
        </p:nvCxnSpPr>
        <p:spPr>
          <a:xfrm flipH="1" flipV="1">
            <a:off x="3268212" y="1427668"/>
            <a:ext cx="568836" cy="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  <a:endCxn id="13" idx="3"/>
          </p:cNvCxnSpPr>
          <p:nvPr/>
        </p:nvCxnSpPr>
        <p:spPr>
          <a:xfrm flipH="1" flipV="1">
            <a:off x="2969539" y="2428973"/>
            <a:ext cx="1125036" cy="61154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H="1" flipV="1">
            <a:off x="799118" y="1416945"/>
            <a:ext cx="823174" cy="10723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695" y="4435251"/>
            <a:ext cx="2222571" cy="1111285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cxnSpLocks/>
          </p:cNvCxnSpPr>
          <p:nvPr/>
        </p:nvCxnSpPr>
        <p:spPr>
          <a:xfrm flipV="1">
            <a:off x="6574752" y="2506179"/>
            <a:ext cx="878357" cy="199767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H="1" flipV="1">
            <a:off x="5714448" y="3770097"/>
            <a:ext cx="242296" cy="733752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574FBD79-9D6E-4161-9ECD-2D8F5AF2C7F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99117" y="2417437"/>
            <a:ext cx="961693" cy="1153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CEA4104-AA7F-43ED-A640-3B22B9F8CCD4}"/>
              </a:ext>
            </a:extLst>
          </p:cNvPr>
          <p:cNvCxnSpPr>
            <a:cxnSpLocks/>
          </p:cNvCxnSpPr>
          <p:nvPr/>
        </p:nvCxnSpPr>
        <p:spPr>
          <a:xfrm flipH="1">
            <a:off x="799120" y="3467100"/>
            <a:ext cx="755202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06B0644-0948-413B-A60E-CCA1EEB5DEC6}"/>
              </a:ext>
            </a:extLst>
          </p:cNvPr>
          <p:cNvGrpSpPr/>
          <p:nvPr/>
        </p:nvGrpSpPr>
        <p:grpSpPr>
          <a:xfrm>
            <a:off x="152400" y="4435251"/>
            <a:ext cx="1778835" cy="784449"/>
            <a:chOff x="152400" y="4435251"/>
            <a:chExt cx="1778835" cy="78444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02596857-F49E-41A9-A03D-0F52FA5DE31C}"/>
                </a:ext>
              </a:extLst>
            </p:cNvPr>
            <p:cNvSpPr/>
            <p:nvPr/>
          </p:nvSpPr>
          <p:spPr>
            <a:xfrm>
              <a:off x="152400" y="4435251"/>
              <a:ext cx="1778835" cy="784449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7B01D221-D0C3-4E65-9F9C-F34E13001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42" y="4509296"/>
              <a:ext cx="1577751" cy="636359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B4587830-5949-471F-98C9-5CCF76028082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3239606" y="3460095"/>
            <a:ext cx="1689778" cy="112540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4CC760BE-8B2E-46E1-A2C6-628DAE5E2BD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47688" y="3898627"/>
            <a:ext cx="4255008" cy="109226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F35A5CD-068D-4741-B60A-AEC959EE31CE}"/>
              </a:ext>
            </a:extLst>
          </p:cNvPr>
          <p:cNvGrpSpPr/>
          <p:nvPr/>
        </p:nvGrpSpPr>
        <p:grpSpPr>
          <a:xfrm>
            <a:off x="1554322" y="3134990"/>
            <a:ext cx="1685284" cy="579085"/>
            <a:chOff x="1554322" y="3134990"/>
            <a:chExt cx="1685284" cy="5790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DA149952-3C4C-45B4-89B6-BB6D1BDA1015}"/>
                </a:ext>
              </a:extLst>
            </p:cNvPr>
            <p:cNvSpPr/>
            <p:nvPr/>
          </p:nvSpPr>
          <p:spPr>
            <a:xfrm>
              <a:off x="1554322" y="3134990"/>
              <a:ext cx="1685284" cy="579085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DB4475C-0B1A-4BCD-8DBF-C7085901BB6C}"/>
                </a:ext>
              </a:extLst>
            </p:cNvPr>
            <p:cNvSpPr txBox="1"/>
            <p:nvPr/>
          </p:nvSpPr>
          <p:spPr>
            <a:xfrm>
              <a:off x="1931235" y="3206115"/>
              <a:ext cx="1308371" cy="507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701" b="1" dirty="0">
                  <a:solidFill>
                    <a:srgbClr val="000000"/>
                  </a:solidFill>
                </a:rPr>
                <a:t>ASCENT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AC1A404F-905A-4AAF-AB6D-B171C1366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314"/>
            <a:stretch/>
          </p:blipFill>
          <p:spPr>
            <a:xfrm>
              <a:off x="1583900" y="3224418"/>
              <a:ext cx="397300" cy="237133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5E388018-924F-4011-9146-024014604535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1931235" y="4827476"/>
            <a:ext cx="3071462" cy="27579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 flipV="1">
            <a:off x="367581" y="3886468"/>
            <a:ext cx="78851" cy="69903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32">
            <a:extLst>
              <a:ext uri="{FF2B5EF4-FFF2-40B4-BE49-F238E27FC236}">
                <a16:creationId xmlns:a16="http://schemas.microsoft.com/office/drawing/2014/main" xmlns="" id="{B0034F17-1D2C-4E02-A329-8E3E01685584}"/>
              </a:ext>
            </a:extLst>
          </p:cNvPr>
          <p:cNvSpPr txBox="1"/>
          <p:nvPr/>
        </p:nvSpPr>
        <p:spPr>
          <a:xfrm>
            <a:off x="6629006" y="4500038"/>
            <a:ext cx="164820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80" dirty="0"/>
              <a:t>Multithreaded Algorithms</a:t>
            </a:r>
          </a:p>
          <a:p>
            <a:r>
              <a:rPr lang="en-US" sz="1080" dirty="0"/>
              <a:t>Processor Portability</a:t>
            </a:r>
          </a:p>
        </p:txBody>
      </p:sp>
    </p:spTree>
    <p:extLst>
      <p:ext uri="{BB962C8B-B14F-4D97-AF65-F5344CB8AC3E}">
        <p14:creationId xmlns:p14="http://schemas.microsoft.com/office/powerpoint/2010/main" val="17204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3554" y="38100"/>
            <a:ext cx="3507692" cy="5777484"/>
            <a:chOff x="303554" y="38100"/>
            <a:chExt cx="3507692" cy="57774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3009900"/>
              <a:ext cx="3200400" cy="280568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419100"/>
              <a:ext cx="3200400" cy="281635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03554" y="38100"/>
              <a:ext cx="3507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ParaView Plugin for VTK-m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76800" y="38100"/>
            <a:ext cx="4267200" cy="5486400"/>
            <a:chOff x="4876800" y="38100"/>
            <a:chExt cx="4267200" cy="5486400"/>
          </a:xfrm>
        </p:grpSpPr>
        <p:sp>
          <p:nvSpPr>
            <p:cNvPr id="6" name="TextBox 5"/>
            <p:cNvSpPr txBox="1"/>
            <p:nvPr/>
          </p:nvSpPr>
          <p:spPr>
            <a:xfrm>
              <a:off x="5461771" y="38100"/>
              <a:ext cx="309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/>
                <a:t>VisIt</a:t>
              </a:r>
              <a:r>
                <a:rPr lang="en-US" sz="2400" dirty="0"/>
                <a:t> support for VTK-m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943" y="647700"/>
              <a:ext cx="2970914" cy="208227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56138" y="2755122"/>
              <a:ext cx="3508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Selecting VTK-m with preferences window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876800" y="3347695"/>
              <a:ext cx="4267200" cy="1880593"/>
              <a:chOff x="4876800" y="3347695"/>
              <a:chExt cx="4267200" cy="188059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3347695"/>
                <a:ext cx="2057400" cy="188059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6600" y="3347695"/>
                <a:ext cx="2057400" cy="1880593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5573949" y="5216723"/>
              <a:ext cx="28729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Contour plot w/VTK and w/VTK-m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940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F1AC6B-C7E6-494E-A36B-83524B9D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 in ParaView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244966-02C3-4E75-9896-5ED2C8F4C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/>
          <a:stretch/>
        </p:blipFill>
        <p:spPr>
          <a:xfrm>
            <a:off x="0" y="1738367"/>
            <a:ext cx="1791910" cy="3013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3B7E64-5E23-4FEA-8A3E-9CA4E770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10" y="967915"/>
            <a:ext cx="2980741" cy="4761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4B29C1-4B00-4EAA-8589-1F84C60C4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8"/>
          <a:stretch/>
        </p:blipFill>
        <p:spPr>
          <a:xfrm>
            <a:off x="5562600" y="1454619"/>
            <a:ext cx="3581400" cy="3990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16F3C5C-4EF8-4B22-BBF1-0013E43F6F95}"/>
              </a:ext>
            </a:extLst>
          </p:cNvPr>
          <p:cNvSpPr txBox="1"/>
          <p:nvPr/>
        </p:nvSpPr>
        <p:spPr>
          <a:xfrm>
            <a:off x="-11130" y="1070893"/>
            <a:ext cx="1787234" cy="66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Load VTK-m Plugin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9AF185-710D-4735-B413-E0D437D83186}"/>
              </a:ext>
            </a:extLst>
          </p:cNvPr>
          <p:cNvSpPr txBox="1"/>
          <p:nvPr/>
        </p:nvSpPr>
        <p:spPr>
          <a:xfrm>
            <a:off x="5461897" y="1085287"/>
            <a:ext cx="34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Use a VTK-m filter like any other</a:t>
            </a:r>
          </a:p>
        </p:txBody>
      </p:sp>
    </p:spTree>
    <p:extLst>
      <p:ext uri="{BB962C8B-B14F-4D97-AF65-F5344CB8AC3E}">
        <p14:creationId xmlns:p14="http://schemas.microsoft.com/office/powerpoint/2010/main" val="28521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aViewVTKmDemo">
            <a:hlinkClick r:id="" action="ppaction://media"/>
            <a:extLst>
              <a:ext uri="{FF2B5EF4-FFF2-40B4-BE49-F238E27FC236}">
                <a16:creationId xmlns:a16="http://schemas.microsoft.com/office/drawing/2014/main" xmlns="" id="{9ADFC399-EE4A-4A65-A062-EAEE99BA0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619" y="0"/>
            <a:ext cx="787876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67" dirty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sz="1667" dirty="0"/>
              <a:t>This research was supported by the </a:t>
            </a:r>
            <a:r>
              <a:rPr lang="en-US" sz="1667" dirty="0" err="1"/>
              <a:t>Exascale</a:t>
            </a:r>
            <a:r>
              <a:rPr lang="en-US" sz="1667" dirty="0"/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US" sz="1667" dirty="0" err="1"/>
              <a:t>exascale</a:t>
            </a:r>
            <a:r>
              <a:rPr lang="en-US" sz="1667" dirty="0"/>
              <a:t> ecosystem, including software, applications, hardware, advanced system engineering, and early testbed platforms, in support of the nation’s </a:t>
            </a:r>
            <a:r>
              <a:rPr lang="en-US" sz="1667" dirty="0" err="1"/>
              <a:t>exascale</a:t>
            </a:r>
            <a:r>
              <a:rPr lang="en-US" sz="1667" dirty="0"/>
              <a:t> computing imperative.</a:t>
            </a:r>
          </a:p>
          <a:p>
            <a:r>
              <a:rPr lang="en-US" sz="1667" dirty="0"/>
              <a:t>Sandia National Laboratories is a </a:t>
            </a:r>
            <a:r>
              <a:rPr lang="en-US" sz="1667" dirty="0" err="1"/>
              <a:t>multimission</a:t>
            </a:r>
            <a:r>
              <a:rPr lang="en-US" sz="1667" dirty="0"/>
              <a:t> laboratory managed and operated by National Technology and Engineering Solutions of Sandia, LLC., a wholly owned subsidiary of Honeywell International, Inc., for the U.S. Department of Energy’s National Nuclear Security Administration under contract DE-NA-0003525.</a:t>
            </a:r>
          </a:p>
          <a:p>
            <a:r>
              <a:rPr lang="en-US" sz="1667" b="1" dirty="0"/>
              <a:t>Thanks to many, many partners in labs, universities, and industry.</a:t>
            </a:r>
          </a:p>
          <a:p>
            <a:endParaRPr lang="en-US" sz="1667" dirty="0"/>
          </a:p>
        </p:txBody>
      </p:sp>
      <p:pic>
        <p:nvPicPr>
          <p:cNvPr id="12" name="Picture 11" descr="XVis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9" y="4703951"/>
            <a:ext cx="1326445" cy="762000"/>
          </a:xfrm>
          <a:prstGeom prst="rect">
            <a:avLst/>
          </a:prstGeom>
        </p:spPr>
      </p:pic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1" y="4645402"/>
            <a:ext cx="837484" cy="87909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842000" y="4703950"/>
            <a:ext cx="1365062" cy="762000"/>
            <a:chOff x="2947490" y="3352800"/>
            <a:chExt cx="4087155" cy="2276172"/>
          </a:xfrm>
        </p:grpSpPr>
        <p:sp>
          <p:nvSpPr>
            <p:cNvPr id="3" name="Rectangle 2"/>
            <p:cNvSpPr/>
            <p:nvPr/>
          </p:nvSpPr>
          <p:spPr>
            <a:xfrm>
              <a:off x="2947490" y="3352800"/>
              <a:ext cx="4087155" cy="22761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167" y="3512478"/>
              <a:ext cx="3733800" cy="195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0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74F7B-7D29-4E8F-9CBE-3BC5CF7C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 in </a:t>
            </a:r>
            <a:r>
              <a:rPr lang="en-US" dirty="0" err="1"/>
              <a:t>VisIt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866900"/>
            <a:ext cx="4495800" cy="2537460"/>
            <a:chOff x="0" y="1866900"/>
            <a:chExt cx="4495800" cy="25374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1" y="1866900"/>
              <a:ext cx="4480560" cy="253746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152900"/>
              <a:ext cx="4495800" cy="25146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6F3C5C-4EF8-4B22-BBF1-0013E43F6F95}"/>
              </a:ext>
            </a:extLst>
          </p:cNvPr>
          <p:cNvSpPr txBox="1"/>
          <p:nvPr/>
        </p:nvSpPr>
        <p:spPr>
          <a:xfrm>
            <a:off x="0" y="1497568"/>
            <a:ext cx="38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dirty="0" smtClean="0"/>
              <a:t>Turn on VTK-m in Preferences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866900"/>
            <a:ext cx="4480560" cy="3462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6F3C5C-4EF8-4B22-BBF1-0013E43F6F95}"/>
              </a:ext>
            </a:extLst>
          </p:cNvPr>
          <p:cNvSpPr txBox="1"/>
          <p:nvPr/>
        </p:nvSpPr>
        <p:spPr>
          <a:xfrm>
            <a:off x="4663440" y="1497568"/>
            <a:ext cx="38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Use VTK-m-enabled plots as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It-vtk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6156"/>
            <a:ext cx="9144000" cy="37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develop software that uses (or will use) visualization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389175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Reader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Rendering</a:t>
            </a:r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1437" y="2541054"/>
            <a:ext cx="237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VTK/Accelerators/</a:t>
            </a:r>
            <a:r>
              <a:rPr lang="en-US" dirty="0" err="1"/>
              <a:t>Vtkm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8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44" y="0"/>
            <a:ext cx="592631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2A0E10-5D66-48C2-9BDF-3F5FF7A7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VTK-m: Reading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94C786-EF98-4210-8D33-8FF858D4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2128838"/>
            <a:ext cx="83724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520593-0B9A-4FAC-8E3C-ADA93E09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VTK-m: Running Filters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53A56F3-7071-413B-8CC6-965AD0B49197}"/>
              </a:ext>
            </a:extLst>
          </p:cNvPr>
          <p:cNvGrpSpPr/>
          <p:nvPr/>
        </p:nvGrpSpPr>
        <p:grpSpPr>
          <a:xfrm>
            <a:off x="381000" y="990600"/>
            <a:ext cx="8382001" cy="4000500"/>
            <a:chOff x="381000" y="1304925"/>
            <a:chExt cx="8382001" cy="4000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0B3EF739-E7FA-4AE5-87BC-587B267E9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304925"/>
              <a:ext cx="8382000" cy="31051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5321D20D-93D6-4DCA-A30A-ABC9E083A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339"/>
            <a:stretch/>
          </p:blipFill>
          <p:spPr>
            <a:xfrm>
              <a:off x="381001" y="4410075"/>
              <a:ext cx="83820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14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07B6B2-C81A-429B-A4BF-591E803F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VTK-m: 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03ED83B-C881-4816-AE13-083328AF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38312"/>
            <a:ext cx="8382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Use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develop visualization software and want to make the leap to many-core devices.</a:t>
            </a:r>
          </a:p>
        </p:txBody>
      </p:sp>
    </p:spTree>
    <p:extLst>
      <p:ext uri="{BB962C8B-B14F-4D97-AF65-F5344CB8AC3E}">
        <p14:creationId xmlns:p14="http://schemas.microsoft.com/office/powerpoint/2010/main" val="33688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44" y="0"/>
            <a:ext cx="592631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9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All Our Partners!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8"/>
          <a:stretch/>
        </p:blipFill>
        <p:spPr>
          <a:xfrm>
            <a:off x="0" y="647700"/>
            <a:ext cx="91440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41908"/>
          <a:stretch/>
        </p:blipFill>
        <p:spPr>
          <a:xfrm>
            <a:off x="4011" y="3009900"/>
            <a:ext cx="9144000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345668"/>
            <a:ext cx="439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Code Sprint, April 2017, University of Oregon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63284"/>
            <a:ext cx="34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Sprint, September 2015</a:t>
            </a:r>
            <a:r>
              <a:rPr lang="en-US"/>
              <a:t>, 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28461" y="0"/>
            <a:ext cx="1543412" cy="5687432"/>
            <a:chOff x="1609153" y="0"/>
            <a:chExt cx="1852094" cy="5698584"/>
          </a:xfrm>
        </p:grpSpPr>
        <p:pic>
          <p:nvPicPr>
            <p:cNvPr id="18" name="Picture 17" descr="MC_CUDA_SDK_blu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153" y="0"/>
              <a:ext cx="874522" cy="565785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77385" y="5143500"/>
              <a:ext cx="1183862" cy="55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CUDA SDK</a:t>
              </a:r>
            </a:p>
            <a:p>
              <a:r>
                <a:rPr lang="en-US" sz="1500" dirty="0"/>
                <a:t>561 Lines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016500" y="0"/>
            <a:ext cx="1317945" cy="3101702"/>
            <a:chOff x="6833551" y="0"/>
            <a:chExt cx="1581534" cy="3107785"/>
          </a:xfrm>
        </p:grpSpPr>
        <p:pic>
          <p:nvPicPr>
            <p:cNvPr id="19" name="Picture 18" descr="MC_VTKm_blu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551" y="0"/>
              <a:ext cx="701294" cy="28610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12476" y="2552700"/>
              <a:ext cx="1102609" cy="555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VTK-m</a:t>
              </a:r>
            </a:p>
            <a:p>
              <a:r>
                <a:rPr lang="en-US" sz="1500" dirty="0"/>
                <a:t>283 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7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CC1D777-4019-4E07-AA4B-895FD534B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6837"/>
            <a:ext cx="82296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know what further help you would like</a:t>
            </a:r>
          </a:p>
          <a:p>
            <a:pPr lvl="1"/>
            <a:r>
              <a:rPr lang="en-US" dirty="0"/>
              <a:t>Do you want a more focused, more in depth tutorial?</a:t>
            </a:r>
          </a:p>
          <a:p>
            <a:r>
              <a:rPr lang="en-US" dirty="0"/>
              <a:t>Let us know how to prioritize our development</a:t>
            </a:r>
          </a:p>
          <a:p>
            <a:pPr lvl="1"/>
            <a:r>
              <a:rPr lang="en-US" dirty="0"/>
              <a:t>Is there something in particular you do a lot with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etc.?</a:t>
            </a:r>
          </a:p>
          <a:p>
            <a:pPr lvl="1"/>
            <a:r>
              <a:rPr lang="en-US" dirty="0"/>
              <a:t>Is there something that seems to be running slower in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etc.?</a:t>
            </a:r>
          </a:p>
          <a:p>
            <a:pPr lvl="1"/>
            <a:r>
              <a:rPr lang="en-US" dirty="0"/>
              <a:t>Is there functionality missing from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etc.?</a:t>
            </a:r>
          </a:p>
        </p:txBody>
      </p:sp>
    </p:spTree>
    <p:extLst>
      <p:ext uri="{BB962C8B-B14F-4D97-AF65-F5344CB8AC3E}">
        <p14:creationId xmlns:p14="http://schemas.microsoft.com/office/powerpoint/2010/main" val="16403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9894" y="1148752"/>
            <a:ext cx="6229269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My new computer's got the clocks, it rocks</a:t>
            </a:r>
          </a:p>
          <a:p>
            <a:pPr algn="ctr"/>
            <a:r>
              <a:rPr lang="en-US" sz="2667" dirty="0"/>
              <a:t>But it was obsolete before I opened the box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3618" y="1968501"/>
            <a:ext cx="48995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− “Weird” Al </a:t>
            </a:r>
            <a:r>
              <a:rPr lang="en-US" sz="1500" dirty="0" err="1"/>
              <a:t>Yankovic</a:t>
            </a:r>
            <a:r>
              <a:rPr lang="en-US" sz="1500" dirty="0"/>
              <a:t>, </a:t>
            </a:r>
            <a:r>
              <a:rPr lang="en-US" sz="1500" i="1" dirty="0"/>
              <a:t>It’s All About the Pentiums</a:t>
            </a:r>
            <a:r>
              <a:rPr lang="en-US" sz="1500" dirty="0"/>
              <a:t>, circa 1999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5976" y="2963333"/>
            <a:ext cx="309206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Moore’s Law is dead.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769" y="3365501"/>
            <a:ext cx="2374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− Gordon Moore, circa 2005</a:t>
            </a:r>
          </a:p>
        </p:txBody>
      </p:sp>
    </p:spTree>
    <p:extLst>
      <p:ext uri="{BB962C8B-B14F-4D97-AF65-F5344CB8AC3E}">
        <p14:creationId xmlns:p14="http://schemas.microsoft.com/office/powerpoint/2010/main" val="37021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Distributed</a:t>
            </a:r>
          </a:p>
          <a:p>
            <a:r>
              <a:rPr lang="en-US" sz="240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24FD744-3FDA-448D-8ED4-E9CB6CB20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3185898"/>
            <a:ext cx="1066800" cy="4959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225F895-6000-44D6-9A44-3A8536452C8E}"/>
              </a:ext>
            </a:extLst>
          </p:cNvPr>
          <p:cNvSpPr txBox="1"/>
          <p:nvPr/>
        </p:nvSpPr>
        <p:spPr>
          <a:xfrm>
            <a:off x="7772400" y="3680147"/>
            <a:ext cx="136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ALPINE/</a:t>
            </a:r>
          </a:p>
          <a:p>
            <a:pPr algn="ctr"/>
            <a:r>
              <a:rPr lang="en-US" sz="2800" dirty="0"/>
              <a:t>ASCENT</a:t>
            </a:r>
          </a:p>
        </p:txBody>
      </p:sp>
    </p:spTree>
    <p:extLst>
      <p:ext uri="{BB962C8B-B14F-4D97-AF65-F5344CB8AC3E}">
        <p14:creationId xmlns:p14="http://schemas.microsoft.com/office/powerpoint/2010/main" val="160195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Distributed</a:t>
            </a:r>
          </a:p>
          <a:p>
            <a:r>
              <a:rPr lang="en-US" sz="240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2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Node</a:t>
            </a:r>
          </a:p>
          <a:p>
            <a:r>
              <a:rPr lang="en-US" sz="2400" dirty="0"/>
              <a:t>Parallelism</a:t>
            </a:r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3185898"/>
            <a:ext cx="1066800" cy="495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3680147"/>
            <a:ext cx="136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ALPINE/</a:t>
            </a:r>
          </a:p>
          <a:p>
            <a:pPr algn="ctr"/>
            <a:r>
              <a:rPr lang="en-US" sz="2800" dirty="0"/>
              <a:t>ASCENT</a:t>
            </a:r>
          </a:p>
        </p:txBody>
      </p:sp>
      <p:pic>
        <p:nvPicPr>
          <p:cNvPr id="16" name="Picture 15" descr="VTKm_Logo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92" y="5067299"/>
            <a:ext cx="1194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VTK-m is separate from VTK</a:t>
            </a:r>
          </a:p>
        </p:txBody>
      </p:sp>
    </p:spTree>
    <p:extLst>
      <p:ext uri="{BB962C8B-B14F-4D97-AF65-F5344CB8AC3E}">
        <p14:creationId xmlns:p14="http://schemas.microsoft.com/office/powerpoint/2010/main" val="200229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VTK-m is not a replacement for VTK</a:t>
            </a:r>
          </a:p>
        </p:txBody>
      </p:sp>
    </p:spTree>
    <p:extLst>
      <p:ext uri="{BB962C8B-B14F-4D97-AF65-F5344CB8AC3E}">
        <p14:creationId xmlns:p14="http://schemas.microsoft.com/office/powerpoint/2010/main" val="156192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Dark2012">
      <a:dk1>
        <a:sysClr val="windowText" lastClr="000000"/>
      </a:dk1>
      <a:lt1>
        <a:sysClr val="window" lastClr="FFFFFF"/>
      </a:lt1>
      <a:dk2>
        <a:srgbClr val="464646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063E8F"/>
      </a:accent5>
      <a:accent6>
        <a:srgbClr val="620A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666BA35DEE9447B048C368991FE2B1" ma:contentTypeVersion="0" ma:contentTypeDescription="Create a new document." ma:contentTypeScope="" ma:versionID="0b626b73d5a2a428e247926fca7a13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cbd0b197a6393855700513ab197847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3F23FD-7234-472D-A770-1A22E24C2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7093EE-8A95-45A0-8C61-6AB6915ED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7119D9-EF6B-40AC-8A32-34F98DE5271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2026</TotalTime>
  <Words>721</Words>
  <Application>Microsoft Macintosh PowerPoint</Application>
  <PresentationFormat>On-screen Show (16:10)</PresentationFormat>
  <Paragraphs>120</Paragraphs>
  <Slides>32</Slides>
  <Notes>5</Notes>
  <HiddenSlides>8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ＭＳ Ｐゴシック</vt:lpstr>
      <vt:lpstr>Wingdings</vt:lpstr>
      <vt:lpstr>Arial</vt:lpstr>
      <vt:lpstr>Sandia_CorpPresentation_Template1</vt:lpstr>
      <vt:lpstr>Using VTK-m</vt:lpstr>
      <vt:lpstr>Acknowledgements</vt:lpstr>
      <vt:lpstr>Thanks to All Our Partners!</vt:lpstr>
      <vt:lpstr>Why VTK-m?</vt:lpstr>
      <vt:lpstr>PowerPoint Presentation</vt:lpstr>
      <vt:lpstr>PowerPoint Presentation</vt:lpstr>
      <vt:lpstr>PowerPoint Presentation</vt:lpstr>
      <vt:lpstr>VTK-m is separate from VTK</vt:lpstr>
      <vt:lpstr>VTK-m is not a replacement for VTK</vt:lpstr>
      <vt:lpstr>PowerPoint Presentation</vt:lpstr>
      <vt:lpstr>How Do I Use VTK-m?</vt:lpstr>
      <vt:lpstr>How Do I Use VTK-m?</vt:lpstr>
      <vt:lpstr>How Do I Use VTK-m?</vt:lpstr>
      <vt:lpstr>PowerPoint Presentation</vt:lpstr>
      <vt:lpstr>PowerPoint Presentation</vt:lpstr>
      <vt:lpstr>PowerPoint Presentation</vt:lpstr>
      <vt:lpstr>PowerPoint Presentation</vt:lpstr>
      <vt:lpstr>Using VTK-m in ParaView</vt:lpstr>
      <vt:lpstr>PowerPoint Presentation</vt:lpstr>
      <vt:lpstr>Using VTK-m in VisIt</vt:lpstr>
      <vt:lpstr>PowerPoint Presentation</vt:lpstr>
      <vt:lpstr>How Do I Use VTK-m?</vt:lpstr>
      <vt:lpstr>PowerPoint Presentation</vt:lpstr>
      <vt:lpstr>PowerPoint Presentation</vt:lpstr>
      <vt:lpstr>Using VTK-m: Reading Files</vt:lpstr>
      <vt:lpstr>Using VTK-m: Running Filters</vt:lpstr>
      <vt:lpstr>Using VTK-m: Rendering</vt:lpstr>
      <vt:lpstr>How Do I Use VTK-m?</vt:lpstr>
      <vt:lpstr>PowerPoint Presentation</vt:lpstr>
      <vt:lpstr>PowerPoint Presentation</vt:lpstr>
      <vt:lpstr>PowerPoint Presentation</vt:lpstr>
      <vt:lpstr>Conclusion</vt:lpstr>
    </vt:vector>
  </TitlesOfParts>
  <Company>Sandia National Labs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Moreland, Kenneth</cp:lastModifiedBy>
  <cp:revision>66</cp:revision>
  <dcterms:created xsi:type="dcterms:W3CDTF">2011-10-03T16:15:05Z</dcterms:created>
  <dcterms:modified xsi:type="dcterms:W3CDTF">2018-01-17T22:56:41Z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0x0101003F666BA35DEE9447B048C368991FE2B1</vt:lpwstr>
  </property>
</Properties>
</file>